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4" r:id="rId2"/>
    <p:sldId id="266" r:id="rId3"/>
    <p:sldId id="267" r:id="rId4"/>
    <p:sldId id="275" r:id="rId5"/>
    <p:sldId id="271" r:id="rId6"/>
    <p:sldId id="272" r:id="rId7"/>
    <p:sldId id="277" r:id="rId8"/>
    <p:sldId id="269" r:id="rId9"/>
    <p:sldId id="274" r:id="rId10"/>
    <p:sldId id="261" r:id="rId11"/>
    <p:sldId id="260" r:id="rId12"/>
    <p:sldId id="256" r:id="rId13"/>
    <p:sldId id="262" r:id="rId14"/>
    <p:sldId id="263" r:id="rId15"/>
    <p:sldId id="276"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2DFB6-4C18-4683-A652-FA6645F30EB4}" v="1208" dt="2019-01-22T00:14:43.623"/>
    <p1510:client id="{42763A2F-6FD6-4441-A37E-A9F2D2E6287F}" v="132" dt="2019-01-22T00:00:18.699"/>
    <p1510:client id="{C65B1CD5-06E4-DAB3-BEF1-503F315CE51A}" v="1" dt="2019-01-24T01:17:32.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1B71B4-B6DC-4026-9DEF-CF2349316753}" type="slidenum">
              <a:rPr lang="en-US"/>
              <a:t>2</a:t>
            </a:fld>
            <a:endParaRPr lang="en-US"/>
          </a:p>
        </p:txBody>
      </p:sp>
    </p:spTree>
    <p:extLst>
      <p:ext uri="{BB962C8B-B14F-4D97-AF65-F5344CB8AC3E}">
        <p14:creationId xmlns:p14="http://schemas.microsoft.com/office/powerpoint/2010/main" val="245840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1/25/2019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1/25/2019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l3QVM1bIWs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aroni_Propellant_Kit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00A24-1C5E-4D18-92EE-90C82A131B59}"/>
              </a:ext>
            </a:extLst>
          </p:cNvPr>
          <p:cNvPicPr>
            <a:picLocks noChangeAspect="1"/>
          </p:cNvPicPr>
          <p:nvPr/>
        </p:nvPicPr>
        <p:blipFill rotWithShape="1">
          <a:blip r:embed="rId2"/>
          <a:srcRect t="8333" r="16600" b="8267"/>
          <a:stretch/>
        </p:blipFill>
        <p:spPr>
          <a:xfrm>
            <a:off x="0" y="-2"/>
            <a:ext cx="12192000" cy="6858001"/>
          </a:xfrm>
          <a:prstGeom prst="rect">
            <a:avLst/>
          </a:prstGeom>
        </p:spPr>
      </p:pic>
      <p:sp>
        <p:nvSpPr>
          <p:cNvPr id="3" name="TextBox 2">
            <a:extLst>
              <a:ext uri="{FF2B5EF4-FFF2-40B4-BE49-F238E27FC236}">
                <a16:creationId xmlns:a16="http://schemas.microsoft.com/office/drawing/2014/main" id="{CDEEFA63-BB7F-4AA1-8A07-DB08BA47D8DC}"/>
              </a:ext>
            </a:extLst>
          </p:cNvPr>
          <p:cNvSpPr txBox="1"/>
          <p:nvPr/>
        </p:nvSpPr>
        <p:spPr>
          <a:xfrm>
            <a:off x="239697" y="6187736"/>
            <a:ext cx="3107184" cy="369332"/>
          </a:xfrm>
          <a:prstGeom prst="rect">
            <a:avLst/>
          </a:prstGeom>
          <a:noFill/>
        </p:spPr>
        <p:txBody>
          <a:bodyPr wrap="square" rtlCol="0">
            <a:spAutoFit/>
          </a:bodyPr>
          <a:lstStyle/>
          <a:p>
            <a:r>
              <a:rPr lang="en-US">
                <a:solidFill>
                  <a:schemeClr val="bg1"/>
                </a:solidFill>
              </a:rPr>
              <a:t>https://www.unhseds.org</a:t>
            </a:r>
            <a:r>
              <a:rPr lang="en-US"/>
              <a:t>/</a:t>
            </a:r>
          </a:p>
        </p:txBody>
      </p:sp>
    </p:spTree>
    <p:extLst>
      <p:ext uri="{BB962C8B-B14F-4D97-AF65-F5344CB8AC3E}">
        <p14:creationId xmlns:p14="http://schemas.microsoft.com/office/powerpoint/2010/main" val="390315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2"/>
          <a:srcRect t="45980" b="30996"/>
          <a:stretch/>
        </p:blipFill>
        <p:spPr>
          <a:xfrm>
            <a:off x="3197055" y="3961747"/>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807781" y="151162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3"/>
          <a:srcRect t="18387" b="52558"/>
          <a:stretch/>
        </p:blipFill>
        <p:spPr>
          <a:xfrm>
            <a:off x="117231" y="1424354"/>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4"/>
          <a:srcRect t="23039" b="57527"/>
          <a:stretch/>
        </p:blipFill>
        <p:spPr>
          <a:xfrm>
            <a:off x="3663111" y="741443"/>
            <a:ext cx="4884671" cy="775111"/>
          </a:xfrm>
          <a:prstGeom prst="rect">
            <a:avLst/>
          </a:prstGeom>
        </p:spPr>
      </p:pic>
    </p:spTree>
    <p:extLst>
      <p:ext uri="{BB962C8B-B14F-4D97-AF65-F5344CB8AC3E}">
        <p14:creationId xmlns:p14="http://schemas.microsoft.com/office/powerpoint/2010/main" val="97479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2"/>
          <a:srcRect t="62446" b="3010"/>
          <a:stretch/>
        </p:blipFill>
        <p:spPr>
          <a:xfrm>
            <a:off x="5650522" y="2595510"/>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2"/>
          <a:srcRect t="12048" b="35510"/>
          <a:stretch/>
        </p:blipFill>
        <p:spPr>
          <a:xfrm rot="-60000">
            <a:off x="713980" y="2220371"/>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3"/>
          <a:srcRect l="40334" t="56250" r="41562" b="38611"/>
          <a:stretch/>
        </p:blipFill>
        <p:spPr>
          <a:xfrm>
            <a:off x="4306233" y="1327387"/>
            <a:ext cx="3579532" cy="571531"/>
          </a:xfrm>
          <a:prstGeom prst="rect">
            <a:avLst/>
          </a:prstGeom>
        </p:spPr>
      </p:pic>
    </p:spTree>
    <p:extLst>
      <p:ext uri="{BB962C8B-B14F-4D97-AF65-F5344CB8AC3E}">
        <p14:creationId xmlns:p14="http://schemas.microsoft.com/office/powerpoint/2010/main" val="21087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179E7-E9AA-4792-BA31-A96BDC9DDD17}"/>
              </a:ext>
            </a:extLst>
          </p:cNvPr>
          <p:cNvPicPr>
            <a:picLocks noChangeAspect="1"/>
          </p:cNvPicPr>
          <p:nvPr/>
        </p:nvPicPr>
        <p:blipFill rotWithShape="1">
          <a:blip r:embed="rId2"/>
          <a:srcRect l="36953" t="30998" r="38281" b="48030"/>
          <a:stretch/>
        </p:blipFill>
        <p:spPr>
          <a:xfrm>
            <a:off x="6119445" y="3123546"/>
            <a:ext cx="5113753" cy="2435980"/>
          </a:xfrm>
          <a:prstGeom prst="rect">
            <a:avLst/>
          </a:prstGeom>
        </p:spPr>
      </p:pic>
      <p:pic>
        <p:nvPicPr>
          <p:cNvPr id="5" name="Picture 4">
            <a:extLst>
              <a:ext uri="{FF2B5EF4-FFF2-40B4-BE49-F238E27FC236}">
                <a16:creationId xmlns:a16="http://schemas.microsoft.com/office/drawing/2014/main" id="{555B16B5-0461-42D6-93A5-3553BB68DA50}"/>
              </a:ext>
            </a:extLst>
          </p:cNvPr>
          <p:cNvPicPr>
            <a:picLocks noChangeAspect="1"/>
          </p:cNvPicPr>
          <p:nvPr/>
        </p:nvPicPr>
        <p:blipFill rotWithShape="1">
          <a:blip r:embed="rId3"/>
          <a:srcRect t="43604" b="6635"/>
          <a:stretch/>
        </p:blipFill>
        <p:spPr>
          <a:xfrm>
            <a:off x="608388" y="2103639"/>
            <a:ext cx="5209104" cy="4469478"/>
          </a:xfrm>
          <a:prstGeom prst="rect">
            <a:avLst/>
          </a:prstGeom>
        </p:spPr>
      </p:pic>
      <p:pic>
        <p:nvPicPr>
          <p:cNvPr id="6" name="Picture 5">
            <a:extLst>
              <a:ext uri="{FF2B5EF4-FFF2-40B4-BE49-F238E27FC236}">
                <a16:creationId xmlns:a16="http://schemas.microsoft.com/office/drawing/2014/main" id="{C9BFD019-3CB4-4697-81B3-5E4A4C4175FB}"/>
              </a:ext>
            </a:extLst>
          </p:cNvPr>
          <p:cNvPicPr>
            <a:picLocks noChangeAspect="1"/>
          </p:cNvPicPr>
          <p:nvPr/>
        </p:nvPicPr>
        <p:blipFill rotWithShape="1">
          <a:blip r:embed="rId2"/>
          <a:srcRect l="36953" t="26800" r="38281" b="66640"/>
          <a:stretch/>
        </p:blipFill>
        <p:spPr>
          <a:xfrm>
            <a:off x="3832086" y="1275056"/>
            <a:ext cx="5113753" cy="762000"/>
          </a:xfrm>
          <a:prstGeom prst="rect">
            <a:avLst/>
          </a:prstGeom>
        </p:spPr>
      </p:pic>
    </p:spTree>
    <p:extLst>
      <p:ext uri="{BB962C8B-B14F-4D97-AF65-F5344CB8AC3E}">
        <p14:creationId xmlns:p14="http://schemas.microsoft.com/office/powerpoint/2010/main" val="270216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2"/>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3"/>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8E6657-7792-4442-8252-33E35E173BCA}"/>
              </a:ext>
            </a:extLst>
          </p:cNvPr>
          <p:cNvPicPr>
            <a:picLocks noChangeAspect="1"/>
          </p:cNvPicPr>
          <p:nvPr/>
        </p:nvPicPr>
        <p:blipFill rotWithShape="1">
          <a:blip r:embed="rId2"/>
          <a:srcRect t="66660" b="5202"/>
          <a:stretch/>
        </p:blipFill>
        <p:spPr>
          <a:xfrm>
            <a:off x="5736725" y="2724150"/>
            <a:ext cx="5352029" cy="2609850"/>
          </a:xfrm>
          <a:prstGeom prst="rect">
            <a:avLst/>
          </a:prstGeom>
        </p:spPr>
      </p:pic>
      <p:pic>
        <p:nvPicPr>
          <p:cNvPr id="3" name="Picture 2">
            <a:extLst>
              <a:ext uri="{FF2B5EF4-FFF2-40B4-BE49-F238E27FC236}">
                <a16:creationId xmlns:a16="http://schemas.microsoft.com/office/drawing/2014/main" id="{8AACA0CF-3BF7-4A44-8235-F53B111B8740}"/>
              </a:ext>
            </a:extLst>
          </p:cNvPr>
          <p:cNvPicPr>
            <a:picLocks noChangeAspect="1"/>
          </p:cNvPicPr>
          <p:nvPr/>
        </p:nvPicPr>
        <p:blipFill rotWithShape="1">
          <a:blip r:embed="rId3"/>
          <a:srcRect b="23083"/>
          <a:stretch/>
        </p:blipFill>
        <p:spPr>
          <a:xfrm>
            <a:off x="1103246" y="463465"/>
            <a:ext cx="4459353" cy="5629991"/>
          </a:xfrm>
          <a:prstGeom prst="rect">
            <a:avLst/>
          </a:prstGeom>
        </p:spPr>
      </p:pic>
    </p:spTree>
    <p:extLst>
      <p:ext uri="{BB962C8B-B14F-4D97-AF65-F5344CB8AC3E}">
        <p14:creationId xmlns:p14="http://schemas.microsoft.com/office/powerpoint/2010/main" val="56470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0403-51AF-46A8-824C-29DF27B0DDED}"/>
              </a:ext>
            </a:extLst>
          </p:cNvPr>
          <p:cNvSpPr>
            <a:spLocks noGrp="1"/>
          </p:cNvSpPr>
          <p:nvPr>
            <p:ph type="title"/>
          </p:nvPr>
        </p:nvSpPr>
        <p:spPr>
          <a:xfrm>
            <a:off x="801098" y="517058"/>
            <a:ext cx="3245318" cy="1325563"/>
          </a:xfrm>
        </p:spPr>
        <p:txBody>
          <a:bodyPr>
            <a:normAutofit/>
          </a:bodyPr>
          <a:lstStyle/>
          <a:p>
            <a:r>
              <a:rPr lang="en-US"/>
              <a:t>Who we are</a:t>
            </a:r>
          </a:p>
        </p:txBody>
      </p:sp>
      <p:sp>
        <p:nvSpPr>
          <p:cNvPr id="3" name="Content Placeholder 2">
            <a:extLst>
              <a:ext uri="{FF2B5EF4-FFF2-40B4-BE49-F238E27FC236}">
                <a16:creationId xmlns:a16="http://schemas.microsoft.com/office/drawing/2014/main" id="{D56FFE53-0846-4F3D-ADC8-37C1CB5C266A}"/>
              </a:ext>
            </a:extLst>
          </p:cNvPr>
          <p:cNvSpPr>
            <a:spLocks noGrp="1"/>
          </p:cNvSpPr>
          <p:nvPr>
            <p:ph idx="1"/>
          </p:nvPr>
        </p:nvSpPr>
        <p:spPr>
          <a:xfrm>
            <a:off x="805542" y="1676228"/>
            <a:ext cx="6394380" cy="3873345"/>
          </a:xfrm>
        </p:spPr>
        <p:txBody>
          <a:bodyPr vert="horz" lIns="91440" tIns="45720" rIns="91440" bIns="45720" rtlCol="0" anchor="t">
            <a:noAutofit/>
          </a:bodyPr>
          <a:lstStyle/>
          <a:p>
            <a:pPr marL="0" indent="0">
              <a:buNone/>
            </a:pPr>
            <a:r>
              <a:rPr lang="en-US" sz="2400" dirty="0">
                <a:cs typeface="Calibri"/>
              </a:rPr>
              <a:t>UNH SEDS, or the University of New Hampshire Students for </a:t>
            </a:r>
            <a:r>
              <a:rPr lang="en-US" sz="2400" dirty="0" smtClean="0">
                <a:cs typeface="Calibri"/>
              </a:rPr>
              <a:t>the</a:t>
            </a:r>
            <a:r>
              <a:rPr lang="en-US" sz="2400" dirty="0">
                <a:cs typeface="Calibri"/>
              </a:rPr>
              <a:t> Exploration and Development of Space, is an interdisciplinary engineering team motivated by our shared passion to further human knowledge in space exploration by combining our studies with meaningful projects. </a:t>
            </a:r>
          </a:p>
          <a:p>
            <a:pPr marL="0" indent="0">
              <a:buNone/>
            </a:pPr>
            <a:endParaRPr lang="en-US" sz="2400" dirty="0">
              <a:cs typeface="Calibri"/>
            </a:endParaRPr>
          </a:p>
          <a:p>
            <a:pPr marL="0" indent="0">
              <a:buNone/>
            </a:pPr>
            <a:r>
              <a:rPr lang="en-US" sz="2400" dirty="0"/>
              <a:t>Our team consists of over 30 members from all grades and fields of study. We participate in outreach to the greater seacoast area, research and competitions through the CEPS USRC and more.</a:t>
            </a:r>
            <a:endParaRPr lang="en-US" sz="2400" dirty="0">
              <a:cs typeface="Calibri"/>
            </a:endParaRPr>
          </a:p>
        </p:txBody>
      </p:sp>
      <p:sp>
        <p:nvSpPr>
          <p:cNvPr id="11"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group of people standing in a room&#10;&#10;Description generated with very high confidence">
            <a:extLst>
              <a:ext uri="{FF2B5EF4-FFF2-40B4-BE49-F238E27FC236}">
                <a16:creationId xmlns:a16="http://schemas.microsoft.com/office/drawing/2014/main" id="{1A90089A-D604-437C-9CFE-D7C522A82EDD}"/>
              </a:ext>
            </a:extLst>
          </p:cNvPr>
          <p:cNvPicPr>
            <a:picLocks noChangeAspect="1"/>
          </p:cNvPicPr>
          <p:nvPr/>
        </p:nvPicPr>
        <p:blipFill rotWithShape="1">
          <a:blip r:embed="rId3"/>
          <a:srcRect r="3054"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3"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in a park&#10;&#10;Description generated with high confidence">
            <a:extLst>
              <a:ext uri="{FF2B5EF4-FFF2-40B4-BE49-F238E27FC236}">
                <a16:creationId xmlns:a16="http://schemas.microsoft.com/office/drawing/2014/main" id="{6F3917F2-1C46-4EF5-B173-7949967CE2E4}"/>
              </a:ext>
            </a:extLst>
          </p:cNvPr>
          <p:cNvPicPr>
            <a:picLocks noChangeAspect="1"/>
          </p:cNvPicPr>
          <p:nvPr/>
        </p:nvPicPr>
        <p:blipFill rotWithShape="1">
          <a:blip r:embed="rId4"/>
          <a:srcRect l="3450" r="4287"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648607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dirty="0"/>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dirty="0"/>
              <a:t>UNH SEDS has been around for 5 semesters. During that time we have completed 3 classes of rockets and are currently working on a hybrid engine rocket utilizing a liquid oxidizer and a solid fuel.</a:t>
            </a:r>
          </a:p>
          <a:p>
            <a:r>
              <a:rPr lang="en-US" dirty="0"/>
              <a:t>Experimental Class</a:t>
            </a:r>
            <a:endParaRPr lang="en-US" dirty="0">
              <a:cs typeface="Calibri"/>
            </a:endParaRPr>
          </a:p>
          <a:p>
            <a:pPr lvl="1"/>
            <a:r>
              <a:rPr lang="en-US" dirty="0"/>
              <a:t>Consisting of 2 Rockets.</a:t>
            </a:r>
          </a:p>
          <a:p>
            <a:r>
              <a:rPr lang="en-US" dirty="0" err="1"/>
              <a:t>Aether</a:t>
            </a:r>
            <a:r>
              <a:rPr lang="en-US" dirty="0"/>
              <a:t> Class. </a:t>
            </a:r>
            <a:endParaRPr lang="en-US" dirty="0">
              <a:cs typeface="Calibri"/>
            </a:endParaRPr>
          </a:p>
          <a:p>
            <a:pPr lvl="1"/>
            <a:r>
              <a:rPr lang="en-US" dirty="0"/>
              <a:t>Consisting of 7 Rockets.</a:t>
            </a:r>
          </a:p>
          <a:p>
            <a:r>
              <a:rPr lang="en-US" dirty="0"/>
              <a:t>USRC Carbon Fiber Class.</a:t>
            </a:r>
            <a:endParaRPr lang="en-US" dirty="0">
              <a:cs typeface="Calibri"/>
            </a:endParaRPr>
          </a:p>
          <a:p>
            <a:pPr lvl="1"/>
            <a:r>
              <a:rPr lang="en-US" dirty="0"/>
              <a:t>Consisting of 1 Rocket.  </a:t>
            </a:r>
          </a:p>
          <a:p>
            <a:r>
              <a:rPr lang="en-US" dirty="0"/>
              <a:t>Hybrid Engine Rocket. </a:t>
            </a:r>
          </a:p>
          <a:p>
            <a:pPr lvl="1"/>
            <a:r>
              <a:rPr lang="en-US" dirty="0"/>
              <a:t>Current production. </a:t>
            </a:r>
          </a:p>
          <a:p>
            <a:pPr marL="0" indent="0">
              <a:buNone/>
            </a:pPr>
            <a:r>
              <a:rPr lang="en-US" sz="1600" dirty="0">
                <a:cs typeface="Calibri"/>
                <a:hlinkClick r:id="rId2"/>
              </a:rPr>
              <a:t>Compilation Video</a:t>
            </a:r>
            <a:r>
              <a:rPr lang="en-US" sz="1600" dirty="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3">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453916-8BE1-453C-B46A-C8A8A572FB82}"/>
              </a:ext>
            </a:extLst>
          </p:cNvPr>
          <p:cNvSpPr>
            <a:spLocks noGrp="1"/>
          </p:cNvSpPr>
          <p:nvPr>
            <p:ph type="body" idx="1"/>
          </p:nvPr>
        </p:nvSpPr>
        <p:spPr>
          <a:xfrm>
            <a:off x="953058" y="383704"/>
            <a:ext cx="5157787" cy="823912"/>
          </a:xfrm>
        </p:spPr>
        <p:txBody>
          <a:bodyPr/>
          <a:lstStyle/>
          <a:p>
            <a:r>
              <a:rPr lang="en-US">
                <a:cs typeface="Calibri"/>
              </a:rPr>
              <a:t>Previous rocket engines  </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FBC80D77-007B-4881-887D-318D2259B09B}"/>
              </a:ext>
            </a:extLst>
          </p:cNvPr>
          <p:cNvPicPr>
            <a:picLocks noGrp="1" noChangeAspect="1"/>
          </p:cNvPicPr>
          <p:nvPr>
            <p:ph sz="half" idx="2"/>
          </p:nvPr>
        </p:nvPicPr>
        <p:blipFill rotWithShape="1">
          <a:blip r:embed="rId2"/>
          <a:srcRect l="35548" t="34057" r="34839" b="40686"/>
          <a:stretch/>
        </p:blipFill>
        <p:spPr>
          <a:xfrm>
            <a:off x="953059" y="1681660"/>
            <a:ext cx="4729824" cy="2275835"/>
          </a:xfrm>
          <a:prstGeom prst="rect">
            <a:avLst/>
          </a:prstGeom>
        </p:spPr>
      </p:pic>
      <p:sp>
        <p:nvSpPr>
          <p:cNvPr id="5" name="Text Placeholder 4">
            <a:extLst>
              <a:ext uri="{FF2B5EF4-FFF2-40B4-BE49-F238E27FC236}">
                <a16:creationId xmlns:a16="http://schemas.microsoft.com/office/drawing/2014/main" id="{929E3A25-BAA8-43F2-A90C-4237E3FC4A52}"/>
              </a:ext>
            </a:extLst>
          </p:cNvPr>
          <p:cNvSpPr>
            <a:spLocks noGrp="1"/>
          </p:cNvSpPr>
          <p:nvPr>
            <p:ph type="body" sz="quarter" idx="3"/>
          </p:nvPr>
        </p:nvSpPr>
        <p:spPr>
          <a:xfrm>
            <a:off x="6213389" y="383704"/>
            <a:ext cx="5183188" cy="823912"/>
          </a:xfrm>
        </p:spPr>
        <p:txBody>
          <a:bodyPr/>
          <a:lstStyle/>
          <a:p>
            <a:r>
              <a:rPr lang="en-US">
                <a:cs typeface="Calibri"/>
              </a:rPr>
              <a:t>Hybrid Rocket Engine </a:t>
            </a:r>
            <a:endParaRPr lang="en-US"/>
          </a:p>
        </p:txBody>
      </p:sp>
      <p:pic>
        <p:nvPicPr>
          <p:cNvPr id="15" name="Picture 15">
            <a:extLst>
              <a:ext uri="{FF2B5EF4-FFF2-40B4-BE49-F238E27FC236}">
                <a16:creationId xmlns:a16="http://schemas.microsoft.com/office/drawing/2014/main" id="{9E8C291A-B133-4D84-9F29-C2A331EFDFC0}"/>
              </a:ext>
            </a:extLst>
          </p:cNvPr>
          <p:cNvPicPr>
            <a:picLocks noGrp="1" noChangeAspect="1"/>
          </p:cNvPicPr>
          <p:nvPr>
            <p:ph sz="quarter" idx="4"/>
          </p:nvPr>
        </p:nvPicPr>
        <p:blipFill>
          <a:blip r:embed="rId3"/>
          <a:stretch>
            <a:fillRect/>
          </a:stretch>
        </p:blipFill>
        <p:spPr>
          <a:xfrm>
            <a:off x="6048633" y="3754563"/>
            <a:ext cx="5183188" cy="1062045"/>
          </a:xfrm>
          <a:prstGeom prst="rect">
            <a:avLst/>
          </a:prstGeom>
        </p:spPr>
      </p:pic>
      <p:sp>
        <p:nvSpPr>
          <p:cNvPr id="19" name="TextBox 18">
            <a:extLst>
              <a:ext uri="{FF2B5EF4-FFF2-40B4-BE49-F238E27FC236}">
                <a16:creationId xmlns:a16="http://schemas.microsoft.com/office/drawing/2014/main" id="{2DEC3027-E769-450E-841E-199D6838E664}"/>
              </a:ext>
            </a:extLst>
          </p:cNvPr>
          <p:cNvSpPr txBox="1"/>
          <p:nvPr/>
        </p:nvSpPr>
        <p:spPr>
          <a:xfrm>
            <a:off x="790832" y="4394886"/>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Purchasable at, </a:t>
            </a:r>
          </a:p>
          <a:p>
            <a:r>
              <a:rPr lang="en-US">
                <a:cs typeface="Calibri"/>
                <a:hlinkClick r:id="rId4"/>
              </a:rPr>
              <a:t>https://www.apogeerockets.com/Rocket_Motors/Cesaroni_Propellant_Kits</a:t>
            </a:r>
            <a:endParaRPr lang="en-US">
              <a:cs typeface="Calibri"/>
            </a:endParaRPr>
          </a:p>
          <a:p>
            <a:endParaRPr lang="en-US">
              <a:cs typeface="Calibri"/>
            </a:endParaRPr>
          </a:p>
        </p:txBody>
      </p:sp>
    </p:spTree>
    <p:extLst>
      <p:ext uri="{BB962C8B-B14F-4D97-AF65-F5344CB8AC3E}">
        <p14:creationId xmlns:p14="http://schemas.microsoft.com/office/powerpoint/2010/main" val="3510934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2"/>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8422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5" descr="A picture containing indoor, person, floor&#10;&#10;Description generated with very high confidence">
            <a:extLst>
              <a:ext uri="{FF2B5EF4-FFF2-40B4-BE49-F238E27FC236}">
                <a16:creationId xmlns:a16="http://schemas.microsoft.com/office/drawing/2014/main" id="{F7E37633-306D-4276-AEA2-50D46C03D05A}"/>
              </a:ext>
            </a:extLst>
          </p:cNvPr>
          <p:cNvPicPr>
            <a:picLocks noChangeAspect="1"/>
          </p:cNvPicPr>
          <p:nvPr/>
        </p:nvPicPr>
        <p:blipFill rotWithShape="1">
          <a:blip r:embed="rId2"/>
          <a:srcRect r="20996"/>
          <a:stretch/>
        </p:blipFill>
        <p:spPr>
          <a:xfrm>
            <a:off x="2" y="10"/>
            <a:ext cx="4063593" cy="6857990"/>
          </a:xfrm>
          <a:prstGeom prst="rect">
            <a:avLst/>
          </a:prstGeom>
        </p:spPr>
      </p:pic>
      <p:pic>
        <p:nvPicPr>
          <p:cNvPr id="16" name="Picture 3" descr="A picture containing indoor, table, wall, floor&#10;&#10;Description generated with very high confidence">
            <a:extLst>
              <a:ext uri="{FF2B5EF4-FFF2-40B4-BE49-F238E27FC236}">
                <a16:creationId xmlns:a16="http://schemas.microsoft.com/office/drawing/2014/main" id="{3696F4B8-216E-4F5C-A86E-B72EE1F96DEC}"/>
              </a:ext>
            </a:extLst>
          </p:cNvPr>
          <p:cNvPicPr>
            <a:picLocks noChangeAspect="1"/>
          </p:cNvPicPr>
          <p:nvPr/>
        </p:nvPicPr>
        <p:blipFill rotWithShape="1">
          <a:blip r:embed="rId3"/>
          <a:srcRect l="3761" r="17235"/>
          <a:stretch/>
        </p:blipFill>
        <p:spPr>
          <a:xfrm>
            <a:off x="4064204" y="10"/>
            <a:ext cx="4063593" cy="6857990"/>
          </a:xfrm>
          <a:prstGeom prst="rect">
            <a:avLst/>
          </a:prstGeom>
        </p:spPr>
      </p:pic>
      <p:pic>
        <p:nvPicPr>
          <p:cNvPr id="9" name="Picture 9" descr="A picture containing person, indoor, table, sitting&#10;&#10;Description generated with very high confidence">
            <a:extLst>
              <a:ext uri="{FF2B5EF4-FFF2-40B4-BE49-F238E27FC236}">
                <a16:creationId xmlns:a16="http://schemas.microsoft.com/office/drawing/2014/main" id="{681CEC40-410B-4FCB-A2EE-BEE9DFFE2066}"/>
              </a:ext>
            </a:extLst>
          </p:cNvPr>
          <p:cNvPicPr>
            <a:picLocks noChangeAspect="1"/>
          </p:cNvPicPr>
          <p:nvPr/>
        </p:nvPicPr>
        <p:blipFill rotWithShape="1">
          <a:blip r:embed="rId4"/>
          <a:srcRect l="10433" r="10563"/>
          <a:stretch/>
        </p:blipFill>
        <p:spPr>
          <a:xfrm>
            <a:off x="8128407" y="10"/>
            <a:ext cx="4063593" cy="6857990"/>
          </a:xfrm>
          <a:prstGeom prst="rect">
            <a:avLst/>
          </a:prstGeom>
        </p:spPr>
      </p:pic>
    </p:spTree>
    <p:extLst>
      <p:ext uri="{BB962C8B-B14F-4D97-AF65-F5344CB8AC3E}">
        <p14:creationId xmlns:p14="http://schemas.microsoft.com/office/powerpoint/2010/main" val="27011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dirty="0">
                <a:cs typeface="Calibri Light"/>
              </a:rPr>
              <a:t>The Goal</a:t>
            </a:r>
            <a:endParaRPr lang="en-US" dirty="0"/>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2"/>
          <a:stretch>
            <a:fillRect/>
          </a:stretch>
        </p:blipFill>
        <p:spPr>
          <a:xfrm>
            <a:off x="6184900" y="132938"/>
            <a:ext cx="4699000" cy="3137725"/>
          </a:xfrm>
          <a:prstGeom prst="rect">
            <a:avLst/>
          </a:prstGeom>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3"/>
          <a:stretch>
            <a:fillRect/>
          </a:stretch>
        </p:blipFill>
        <p:spPr>
          <a:xfrm>
            <a:off x="6184900" y="3447638"/>
            <a:ext cx="4699000" cy="3112325"/>
          </a:xfrm>
          <a:prstGeom prst="rect">
            <a:avLst/>
          </a:prstGeom>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4"/>
          <a:stretch>
            <a:fillRect/>
          </a:stretch>
        </p:blipFill>
        <p:spPr>
          <a:xfrm>
            <a:off x="1079500" y="3955638"/>
            <a:ext cx="3937000" cy="2604325"/>
          </a:xfrm>
          <a:prstGeom prst="rect">
            <a:avLst/>
          </a:prstGeom>
        </p:spPr>
      </p:pic>
    </p:spTree>
    <p:extLst>
      <p:ext uri="{BB962C8B-B14F-4D97-AF65-F5344CB8AC3E}">
        <p14:creationId xmlns:p14="http://schemas.microsoft.com/office/powerpoint/2010/main" val="114971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spTree>
    <p:extLst>
      <p:ext uri="{BB962C8B-B14F-4D97-AF65-F5344CB8AC3E}">
        <p14:creationId xmlns:p14="http://schemas.microsoft.com/office/powerpoint/2010/main" val="3167953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203</Words>
  <Application>Microsoft Office PowerPoint</Application>
  <PresentationFormat>Widescreen</PresentationFormat>
  <Paragraphs>35</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Who we are</vt:lpstr>
      <vt:lpstr>Our history </vt:lpstr>
      <vt:lpstr>PowerPoint Presentation</vt:lpstr>
      <vt:lpstr>Current Operations</vt:lpstr>
      <vt:lpstr>PowerPoint Presentation</vt:lpstr>
      <vt:lpstr>The Goal</vt:lpstr>
      <vt:lpstr>Burley-Demeritt Farm</vt:lpstr>
      <vt:lpstr>Making Future Operations Safest</vt:lpstr>
      <vt:lpstr>PowerPoint Presentation</vt:lpstr>
      <vt:lpstr>PowerPoint Presentation</vt:lpstr>
      <vt:lpstr>PowerPoint Presentation</vt:lpstr>
      <vt:lpstr>PowerPoint Presentation</vt:lpstr>
      <vt:lpstr>PowerPoint Presentation</vt:lpstr>
      <vt:lpstr>Next Steps</vt:lpstr>
      <vt:lpstr>Questions, Comments and Concerns?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Nitschelm, Charlie J</cp:lastModifiedBy>
  <cp:revision>9</cp:revision>
  <dcterms:created xsi:type="dcterms:W3CDTF">2019-01-21T16:37:07Z</dcterms:created>
  <dcterms:modified xsi:type="dcterms:W3CDTF">2019-01-25T18:49:05Z</dcterms:modified>
</cp:coreProperties>
</file>